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9" r:id="rId3"/>
    <p:sldId id="257" r:id="rId4"/>
    <p:sldId id="265" r:id="rId5"/>
    <p:sldId id="266" r:id="rId6"/>
    <p:sldId id="271" r:id="rId7"/>
    <p:sldId id="277" r:id="rId8"/>
    <p:sldId id="279" r:id="rId9"/>
    <p:sldId id="280" r:id="rId10"/>
    <p:sldId id="270" r:id="rId11"/>
    <p:sldId id="274" r:id="rId12"/>
    <p:sldId id="275" r:id="rId13"/>
    <p:sldId id="276" r:id="rId14"/>
    <p:sldId id="273" r:id="rId15"/>
    <p:sldId id="267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19"/>
    <p:restoredTop sz="96327"/>
  </p:normalViewPr>
  <p:slideViewPr>
    <p:cSldViewPr snapToGrid="0" snapToObjects="1">
      <p:cViewPr>
        <p:scale>
          <a:sx n="120" d="100"/>
          <a:sy n="120" d="100"/>
        </p:scale>
        <p:origin x="1456" y="2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962CB-7674-4A44-B0B4-A6AF5B543E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FBB8DB-0776-AB4F-8D35-8792E6C370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90428-5405-BD45-8C1F-1DD6E1374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543BE-49F0-EE42-92E7-4D20A9A71F45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59C4A-93F5-7440-89FD-22CC2E686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5F362-C068-AD41-9E9C-B0343E182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ABA-8DF9-AB4F-86E4-A499ED5B0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95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D1E56-9B36-654C-97DE-88675C544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E49BC1-F0C1-E84A-AB48-7A10A147B6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855E3-CD67-CB47-946A-88FC6572A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543BE-49F0-EE42-92E7-4D20A9A71F45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91578-87E7-6E45-8767-B0C987DE7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C7E5B-76E1-F841-B6CC-10B01A12F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ABA-8DF9-AB4F-86E4-A499ED5B0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19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C445F3-59E6-C849-A2FD-8EA1F8AEBA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170C3-3A5D-4A47-95DC-7CB3CF5A81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68800-8CDF-C349-AC6A-9E702D1C3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543BE-49F0-EE42-92E7-4D20A9A71F45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4B9FF-A6C6-E64A-9E6A-93829EC60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3A994-A2EC-3944-8297-82220A378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ABA-8DF9-AB4F-86E4-A499ED5B0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54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748C3-D0FA-AB48-AC45-3DA26D0BC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C3162-A1F4-0E4A-B0C3-CF4885CF3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6EDFC-950B-C64F-8FFF-AE1439292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543BE-49F0-EE42-92E7-4D20A9A71F45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28ADC-0EA0-F14B-B9D6-E70F2EAD2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9588E-2383-9042-82B1-FC5B39265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ABA-8DF9-AB4F-86E4-A499ED5B0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680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1C53D-0D01-8243-9BE3-BFD037A2D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743A7-7E89-084B-B66A-A752885DBD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6D527-2673-B244-951F-2D309935A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543BE-49F0-EE42-92E7-4D20A9A71F45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4B8E0-AF04-D845-890D-A42672708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1DE5D-13F5-A246-AD55-E0B53F034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ABA-8DF9-AB4F-86E4-A499ED5B0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488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F03A0-C870-F141-B9C2-2241335F5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46D24-1E0B-FD4C-BB92-2C586B980A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44DAAE-4828-1A40-A5A6-E9DAA60629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96BF0F-62F1-804D-A05E-8273AE81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543BE-49F0-EE42-92E7-4D20A9A71F45}" type="datetimeFigureOut">
              <a:rPr lang="en-US" smtClean="0"/>
              <a:t>9/2/20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F7A20B-A642-0A44-A467-0B671F0B5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73F1CC-2D91-0C4B-AB40-640CF118F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ABA-8DF9-AB4F-86E4-A499ED5B0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067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856FA-CD47-0846-821C-936867DFC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2B4AB-0EE8-4842-A455-FF5B5ACDE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88BF53-79D9-B84C-BFDE-B3FA4ABA6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0B32E4-6D9B-1A4D-AA98-3BED5FB9ED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94341D-1122-2647-A807-34517609BC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BF41B9-295C-BF45-A3B8-558E9DE90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543BE-49F0-EE42-92E7-4D20A9A71F45}" type="datetimeFigureOut">
              <a:rPr lang="en-US" smtClean="0"/>
              <a:t>9/2/20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1B599F-CB64-3D45-A4BA-B1B2C8D44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1A34-5750-EB42-93F2-0DD7BC18A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ABA-8DF9-AB4F-86E4-A499ED5B0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405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E3795-D33E-874B-AF1E-165110686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5C3890-86F2-154F-B806-4438D5B8F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543BE-49F0-EE42-92E7-4D20A9A71F45}" type="datetimeFigureOut">
              <a:rPr lang="en-US" smtClean="0"/>
              <a:t>9/2/20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90AE4B-1226-614D-9808-E78EBDF9F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D58AA4-D92D-4A40-B5AB-D333355C7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ABA-8DF9-AB4F-86E4-A499ED5B0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390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AE2A6E-5F8C-A74E-A657-5C7448A03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543BE-49F0-EE42-92E7-4D20A9A71F45}" type="datetimeFigureOut">
              <a:rPr lang="en-US" smtClean="0"/>
              <a:t>9/2/20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A8338-28B2-2644-8B58-C877F8FAC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14B5BE-2B75-7C49-97F0-7D69EF59E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ABA-8DF9-AB4F-86E4-A499ED5B0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86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98378-EE99-9048-8500-8B48CFF8B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B7AE0-8557-B04E-A648-84A408964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ABA94B-878C-CD4D-975C-4B0BCD396C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C1099E-DFC8-5545-8B97-C5EF3FE03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543BE-49F0-EE42-92E7-4D20A9A71F45}" type="datetimeFigureOut">
              <a:rPr lang="en-US" smtClean="0"/>
              <a:t>9/2/20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42A9BF-47D5-144A-98B4-929BCDC40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3E23C-8BBA-FA42-B41A-DB24D8024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ABA-8DF9-AB4F-86E4-A499ED5B0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720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FD361-690D-B648-9805-DCD56D06B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5386FE-6E57-7942-8B0D-60E40A563D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CE2997-5AC9-C64A-A0FD-1A7A02FD77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D5C6A-B004-344B-ABCF-643810E13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543BE-49F0-EE42-92E7-4D20A9A71F45}" type="datetimeFigureOut">
              <a:rPr lang="en-US" smtClean="0"/>
              <a:t>9/2/20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21B7D5-6EC3-B944-A80C-AF39C1B78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6ABB5A-665A-6046-890B-402A52449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ABA-8DF9-AB4F-86E4-A499ED5B0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872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012B8E-F954-544C-845F-3B598DEC8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80911-6FD8-204F-B7F7-35DC27C3E3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D77C8-4C58-144E-AC90-E49325DC4C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543BE-49F0-EE42-92E7-4D20A9A71F45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04AB6-401B-7F4D-9352-CE715B16E3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6B293-45EF-D146-8FD8-2B927B463A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A0ABA-8DF9-AB4F-86E4-A499ED5B0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398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clairaia?lipi=urn%3Ali%3Apage%3Ad_flagship3_profile_view_base_contact_details%3BHL7R7qyuQRCluD7FrUsTHw%3D%3D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, snow, train, track&#10;&#10;Description automatically generated">
            <a:extLst>
              <a:ext uri="{FF2B5EF4-FFF2-40B4-BE49-F238E27FC236}">
                <a16:creationId xmlns:a16="http://schemas.microsoft.com/office/drawing/2014/main" id="{0CC0D02A-BF96-FB4E-B86C-8CDC43C65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Subtitle 5">
            <a:extLst>
              <a:ext uri="{FF2B5EF4-FFF2-40B4-BE49-F238E27FC236}">
                <a16:creationId xmlns:a16="http://schemas.microsoft.com/office/drawing/2014/main" id="{BC03FFBB-799E-C945-A24D-185C416F38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47652" y="4501765"/>
            <a:ext cx="3090745" cy="610820"/>
          </a:xfrm>
        </p:spPr>
        <p:txBody>
          <a:bodyPr>
            <a:noAutofit/>
          </a:bodyPr>
          <a:lstStyle/>
          <a:p>
            <a:pPr algn="r"/>
            <a:r>
              <a:rPr lang="en-US" sz="2200" dirty="0">
                <a:solidFill>
                  <a:schemeClr val="bg1"/>
                </a:solidFill>
                <a:latin typeface="Avenir Next" panose="020B0503020202020204" pitchFamily="34" charset="0"/>
              </a:rPr>
              <a:t>Clair Marie Wholean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E98D4B5-8D22-524C-96A2-9BE03F7200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6113" y="3200401"/>
            <a:ext cx="4472284" cy="1160486"/>
          </a:xfrm>
        </p:spPr>
        <p:txBody>
          <a:bodyPr>
            <a:no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latin typeface="Avenir Next Demi Bold" panose="020B0503020202020204" pitchFamily="34" charset="0"/>
              </a:rPr>
              <a:t>Building Life Span Prediction</a:t>
            </a:r>
          </a:p>
        </p:txBody>
      </p:sp>
    </p:spTree>
    <p:extLst>
      <p:ext uri="{BB962C8B-B14F-4D97-AF65-F5344CB8AC3E}">
        <p14:creationId xmlns:p14="http://schemas.microsoft.com/office/powerpoint/2010/main" val="3766951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B66A4-077C-904D-9E59-7E328F464C91}"/>
              </a:ext>
            </a:extLst>
          </p:cNvPr>
          <p:cNvSpPr txBox="1">
            <a:spLocks/>
          </p:cNvSpPr>
          <p:nvPr/>
        </p:nvSpPr>
        <p:spPr>
          <a:xfrm>
            <a:off x="7608428" y="267367"/>
            <a:ext cx="3664920" cy="1068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b="1" dirty="0">
                <a:solidFill>
                  <a:schemeClr val="bg1"/>
                </a:solidFill>
                <a:latin typeface="Avenir Next Demi Bold" panose="020B0503020202020204" pitchFamily="34" charset="0"/>
              </a:rPr>
              <a:t>Lot Area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E4F5B2-CA49-8E4C-8AED-459659405BE9}"/>
              </a:ext>
            </a:extLst>
          </p:cNvPr>
          <p:cNvSpPr/>
          <p:nvPr/>
        </p:nvSpPr>
        <p:spPr>
          <a:xfrm>
            <a:off x="773989" y="5893497"/>
            <a:ext cx="9596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dirty="0">
                <a:solidFill>
                  <a:schemeClr val="bg1"/>
                </a:solidFill>
                <a:latin typeface="Avenir Next" panose="020B0503020202020204" pitchFamily="34" charset="0"/>
                <a:ea typeface="Lato"/>
                <a:cs typeface="Lato"/>
                <a:sym typeface="Lato"/>
              </a:rPr>
              <a:t>Lot Area, Storage Area, Building Frontage, and Year Built had strongest impact on lifespan.</a:t>
            </a:r>
          </a:p>
        </p:txBody>
      </p:sp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5ED6F269-96EB-8548-96CE-DB46C5060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91" y="2196760"/>
            <a:ext cx="8260765" cy="246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08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B66A4-077C-904D-9E59-7E328F464C91}"/>
              </a:ext>
            </a:extLst>
          </p:cNvPr>
          <p:cNvSpPr txBox="1">
            <a:spLocks/>
          </p:cNvSpPr>
          <p:nvPr/>
        </p:nvSpPr>
        <p:spPr>
          <a:xfrm>
            <a:off x="7608428" y="267367"/>
            <a:ext cx="3664920" cy="1068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b="1" dirty="0">
                <a:solidFill>
                  <a:schemeClr val="bg1"/>
                </a:solidFill>
                <a:latin typeface="Avenir Next Demi Bold" panose="020B0503020202020204" pitchFamily="34" charset="0"/>
              </a:rPr>
              <a:t>Frontage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E4F5B2-CA49-8E4C-8AED-459659405BE9}"/>
              </a:ext>
            </a:extLst>
          </p:cNvPr>
          <p:cNvSpPr/>
          <p:nvPr/>
        </p:nvSpPr>
        <p:spPr>
          <a:xfrm>
            <a:off x="1484826" y="5849777"/>
            <a:ext cx="28143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dirty="0">
                <a:solidFill>
                  <a:schemeClr val="bg1"/>
                </a:solidFill>
                <a:latin typeface="Avenir Next" panose="020B0503020202020204" pitchFamily="34" charset="0"/>
                <a:ea typeface="Lato"/>
                <a:cs typeface="Lato"/>
                <a:sym typeface="Lato"/>
              </a:rPr>
              <a:t>Less frontage usually means longer lifespan.</a:t>
            </a:r>
          </a:p>
        </p:txBody>
      </p:sp>
      <p:pic>
        <p:nvPicPr>
          <p:cNvPr id="5" name="Picture 4" descr="A tall building in a city&#10;&#10;Description automatically generated">
            <a:extLst>
              <a:ext uri="{FF2B5EF4-FFF2-40B4-BE49-F238E27FC236}">
                <a16:creationId xmlns:a16="http://schemas.microsoft.com/office/drawing/2014/main" id="{8D6B9E16-C140-AB47-88FE-2B96F81E88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86"/>
          <a:stretch/>
        </p:blipFill>
        <p:spPr>
          <a:xfrm>
            <a:off x="5078457" y="685057"/>
            <a:ext cx="2814359" cy="5007582"/>
          </a:xfrm>
          <a:prstGeom prst="rect">
            <a:avLst/>
          </a:prstGeom>
        </p:spPr>
      </p:pic>
      <p:pic>
        <p:nvPicPr>
          <p:cNvPr id="8" name="Picture 7" descr="A tall building in a city&#10;&#10;Description automatically generated">
            <a:extLst>
              <a:ext uri="{FF2B5EF4-FFF2-40B4-BE49-F238E27FC236}">
                <a16:creationId xmlns:a16="http://schemas.microsoft.com/office/drawing/2014/main" id="{0136BDBC-65C5-BB40-BCFB-1FA1BB234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827" y="685057"/>
            <a:ext cx="2814359" cy="50025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52A20D7-FB5C-864B-9FC3-8C89E467319D}"/>
              </a:ext>
            </a:extLst>
          </p:cNvPr>
          <p:cNvSpPr/>
          <p:nvPr/>
        </p:nvSpPr>
        <p:spPr>
          <a:xfrm>
            <a:off x="5078457" y="5849777"/>
            <a:ext cx="28143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dirty="0">
                <a:solidFill>
                  <a:schemeClr val="bg1"/>
                </a:solidFill>
                <a:latin typeface="Avenir Next" panose="020B0503020202020204" pitchFamily="34" charset="0"/>
                <a:ea typeface="Lato"/>
                <a:cs typeface="Lato"/>
                <a:sym typeface="Lato"/>
              </a:rPr>
              <a:t>More frontage means shorter lifespan, except if historic.</a:t>
            </a:r>
          </a:p>
        </p:txBody>
      </p:sp>
    </p:spTree>
    <p:extLst>
      <p:ext uri="{BB962C8B-B14F-4D97-AF65-F5344CB8AC3E}">
        <p14:creationId xmlns:p14="http://schemas.microsoft.com/office/powerpoint/2010/main" val="3734040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B66A4-077C-904D-9E59-7E328F464C91}"/>
              </a:ext>
            </a:extLst>
          </p:cNvPr>
          <p:cNvSpPr txBox="1">
            <a:spLocks/>
          </p:cNvSpPr>
          <p:nvPr/>
        </p:nvSpPr>
        <p:spPr>
          <a:xfrm>
            <a:off x="7608428" y="267367"/>
            <a:ext cx="3664920" cy="1068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b="1" dirty="0">
                <a:solidFill>
                  <a:schemeClr val="bg1"/>
                </a:solidFill>
                <a:latin typeface="Avenir Next Demi Bold" panose="020B0503020202020204" pitchFamily="34" charset="0"/>
              </a:rPr>
              <a:t>Storage Area</a:t>
            </a:r>
          </a:p>
        </p:txBody>
      </p:sp>
      <p:pic>
        <p:nvPicPr>
          <p:cNvPr id="9" name="Picture 8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EA33614B-9A3B-C541-BD2B-BF199D7D0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4" y="0"/>
            <a:ext cx="457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FE6FE06-5000-3046-8C3B-04D5781FF073}"/>
              </a:ext>
            </a:extLst>
          </p:cNvPr>
          <p:cNvSpPr/>
          <p:nvPr/>
        </p:nvSpPr>
        <p:spPr>
          <a:xfrm>
            <a:off x="6903239" y="2972450"/>
            <a:ext cx="30688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dirty="0">
                <a:solidFill>
                  <a:schemeClr val="bg1"/>
                </a:solidFill>
                <a:latin typeface="Avenir Next" panose="020B0503020202020204" pitchFamily="34" charset="0"/>
                <a:ea typeface="Lato"/>
                <a:cs typeface="Lato"/>
                <a:sym typeface="Lato"/>
              </a:rPr>
              <a:t>Storage Use indicates low architectural quality.</a:t>
            </a:r>
          </a:p>
        </p:txBody>
      </p:sp>
    </p:spTree>
    <p:extLst>
      <p:ext uri="{BB962C8B-B14F-4D97-AF65-F5344CB8AC3E}">
        <p14:creationId xmlns:p14="http://schemas.microsoft.com/office/powerpoint/2010/main" val="382556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B66A4-077C-904D-9E59-7E328F464C91}"/>
              </a:ext>
            </a:extLst>
          </p:cNvPr>
          <p:cNvSpPr txBox="1">
            <a:spLocks/>
          </p:cNvSpPr>
          <p:nvPr/>
        </p:nvSpPr>
        <p:spPr>
          <a:xfrm>
            <a:off x="7608428" y="267367"/>
            <a:ext cx="3664920" cy="1068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b="1" dirty="0">
                <a:solidFill>
                  <a:schemeClr val="bg1"/>
                </a:solidFill>
                <a:latin typeface="Avenir Next Demi Bold" panose="020B0503020202020204" pitchFamily="34" charset="0"/>
              </a:rPr>
              <a:t>Year Built</a:t>
            </a:r>
          </a:p>
        </p:txBody>
      </p:sp>
      <p:pic>
        <p:nvPicPr>
          <p:cNvPr id="4" name="Picture 3" descr="A tall building&#10;&#10;Description automatically generated">
            <a:extLst>
              <a:ext uri="{FF2B5EF4-FFF2-40B4-BE49-F238E27FC236}">
                <a16:creationId xmlns:a16="http://schemas.microsoft.com/office/drawing/2014/main" id="{AFAD5737-1037-C448-A4B1-7E74C71B2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035" y="1113878"/>
            <a:ext cx="3088257" cy="4632385"/>
          </a:xfrm>
          <a:prstGeom prst="rect">
            <a:avLst/>
          </a:prstGeom>
        </p:spPr>
      </p:pic>
      <p:pic>
        <p:nvPicPr>
          <p:cNvPr id="6" name="Picture 5" descr="A tall building in a city&#10;&#10;Description automatically generated">
            <a:extLst>
              <a:ext uri="{FF2B5EF4-FFF2-40B4-BE49-F238E27FC236}">
                <a16:creationId xmlns:a16="http://schemas.microsoft.com/office/drawing/2014/main" id="{6467F08D-3894-B247-BE66-472113E16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048" y="1113878"/>
            <a:ext cx="2637903" cy="46302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5C7B12B-2958-0043-8D0F-E64B6D322E7E}"/>
              </a:ext>
            </a:extLst>
          </p:cNvPr>
          <p:cNvSpPr/>
          <p:nvPr/>
        </p:nvSpPr>
        <p:spPr>
          <a:xfrm>
            <a:off x="4777048" y="5946326"/>
            <a:ext cx="2637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dirty="0">
                <a:solidFill>
                  <a:schemeClr val="bg1"/>
                </a:solidFill>
                <a:latin typeface="Avenir Next" panose="020B0503020202020204" pitchFamily="34" charset="0"/>
                <a:ea typeface="Lato"/>
                <a:cs typeface="Lato"/>
                <a:sym typeface="Lato"/>
              </a:rPr>
              <a:t>Younger buildings have a shorter lifespan.</a:t>
            </a:r>
          </a:p>
        </p:txBody>
      </p:sp>
    </p:spTree>
    <p:extLst>
      <p:ext uri="{BB962C8B-B14F-4D97-AF65-F5344CB8AC3E}">
        <p14:creationId xmlns:p14="http://schemas.microsoft.com/office/powerpoint/2010/main" val="1133357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B66A4-077C-904D-9E59-7E328F464C91}"/>
              </a:ext>
            </a:extLst>
          </p:cNvPr>
          <p:cNvSpPr txBox="1">
            <a:spLocks/>
          </p:cNvSpPr>
          <p:nvPr/>
        </p:nvSpPr>
        <p:spPr>
          <a:xfrm>
            <a:off x="7608428" y="267367"/>
            <a:ext cx="3664920" cy="1068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b="1" dirty="0">
                <a:solidFill>
                  <a:schemeClr val="bg1"/>
                </a:solidFill>
                <a:latin typeface="Avenir Next Demi Bold" panose="020B0503020202020204" pitchFamily="34" charset="0"/>
              </a:rPr>
              <a:t>Recommendations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AA4246-7BC0-5C4D-B33E-C14B948FEBBF}"/>
              </a:ext>
            </a:extLst>
          </p:cNvPr>
          <p:cNvSpPr/>
          <p:nvPr/>
        </p:nvSpPr>
        <p:spPr>
          <a:xfrm>
            <a:off x="896907" y="1717844"/>
            <a:ext cx="2537409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  <a:ea typeface="Lato"/>
                <a:cs typeface="Lato"/>
                <a:sym typeface="Lato"/>
              </a:rPr>
              <a:t>RMSE = 9.1</a:t>
            </a:r>
          </a:p>
          <a:p>
            <a:pPr lvl="0"/>
            <a:endParaRPr lang="en-GB" sz="2000" dirty="0">
              <a:solidFill>
                <a:schemeClr val="bg1"/>
              </a:solidFill>
              <a:latin typeface="Avenir Next" panose="020B0503020202020204" pitchFamily="34" charset="0"/>
              <a:ea typeface="Lato"/>
              <a:cs typeface="Lato"/>
              <a:sym typeface="Lato"/>
            </a:endParaRPr>
          </a:p>
          <a:p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  <a:ea typeface="Lato"/>
                <a:cs typeface="Lato"/>
                <a:sym typeface="Lato"/>
              </a:rPr>
              <a:t>Predictions are off by </a:t>
            </a:r>
            <a:r>
              <a:rPr lang="en-US" dirty="0">
                <a:solidFill>
                  <a:schemeClr val="bg1"/>
                </a:solidFill>
                <a:sym typeface="Symbol" pitchFamily="2" charset="2"/>
              </a:rPr>
              <a:t> </a:t>
            </a: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  <a:ea typeface="Lato"/>
                <a:cs typeface="Lato"/>
                <a:sym typeface="Lato"/>
              </a:rPr>
              <a:t>9 years</a:t>
            </a:r>
          </a:p>
          <a:p>
            <a:pPr lvl="0"/>
            <a:endParaRPr lang="en-GB" dirty="0">
              <a:solidFill>
                <a:schemeClr val="bg1"/>
              </a:solidFill>
              <a:latin typeface="Avenir Next" panose="020B0503020202020204" pitchFamily="34" charset="0"/>
              <a:ea typeface="Lato"/>
              <a:cs typeface="Lato"/>
              <a:sym typeface="Lato"/>
            </a:endParaRP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F8B5714-C085-1B4F-B76C-087A381C5A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48" t="28527" r="28072" b="42326"/>
          <a:stretch/>
        </p:blipFill>
        <p:spPr>
          <a:xfrm>
            <a:off x="4544222" y="1504506"/>
            <a:ext cx="6538219" cy="47155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A37377-5F99-F847-B4AB-144D75A4543C}"/>
              </a:ext>
            </a:extLst>
          </p:cNvPr>
          <p:cNvSpPr/>
          <p:nvPr/>
        </p:nvSpPr>
        <p:spPr>
          <a:xfrm rot="16200000">
            <a:off x="3275518" y="2647995"/>
            <a:ext cx="253740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dirty="0">
                <a:solidFill>
                  <a:schemeClr val="bg1"/>
                </a:solidFill>
                <a:latin typeface="Avenir Next" panose="020B0503020202020204" pitchFamily="34" charset="0"/>
                <a:ea typeface="Lato"/>
                <a:cs typeface="Lato"/>
                <a:sym typeface="Lato"/>
              </a:rPr>
              <a:t>Lifespan</a:t>
            </a:r>
            <a:endParaRPr lang="en-GB" sz="2000" dirty="0">
              <a:solidFill>
                <a:schemeClr val="bg1"/>
              </a:solidFill>
              <a:latin typeface="Avenir Next" panose="020B0503020202020204" pitchFamily="34" charset="0"/>
              <a:ea typeface="Lato"/>
              <a:cs typeface="Lato"/>
              <a:sym typeface="Lato"/>
            </a:endParaRPr>
          </a:p>
          <a:p>
            <a:pPr lvl="0"/>
            <a:endParaRPr lang="en-GB" dirty="0">
              <a:solidFill>
                <a:schemeClr val="bg1"/>
              </a:solidFill>
              <a:latin typeface="Avenir Next" panose="020B0503020202020204" pitchFamily="34" charset="0"/>
              <a:ea typeface="Lato"/>
              <a:cs typeface="Lato"/>
              <a:sym typeface="Lato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C4CC3E-9C42-6F4C-A117-8CFD24272164}"/>
              </a:ext>
            </a:extLst>
          </p:cNvPr>
          <p:cNvSpPr/>
          <p:nvPr/>
        </p:nvSpPr>
        <p:spPr>
          <a:xfrm>
            <a:off x="6544626" y="5953145"/>
            <a:ext cx="25374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dirty="0">
                <a:solidFill>
                  <a:schemeClr val="bg1"/>
                </a:solidFill>
                <a:latin typeface="Avenir Next" panose="020B0503020202020204" pitchFamily="34" charset="0"/>
                <a:ea typeface="Lato"/>
                <a:cs typeface="Lato"/>
                <a:sym typeface="Lato"/>
              </a:rPr>
              <a:t>Predictions</a:t>
            </a:r>
            <a:endParaRPr lang="en-GB" dirty="0">
              <a:solidFill>
                <a:schemeClr val="bg1"/>
              </a:solidFill>
              <a:latin typeface="Avenir Next" panose="020B0503020202020204" pitchFamily="34" charset="0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191971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B66A4-077C-904D-9E59-7E328F464C91}"/>
              </a:ext>
            </a:extLst>
          </p:cNvPr>
          <p:cNvSpPr txBox="1">
            <a:spLocks/>
          </p:cNvSpPr>
          <p:nvPr/>
        </p:nvSpPr>
        <p:spPr>
          <a:xfrm>
            <a:off x="7608428" y="267367"/>
            <a:ext cx="3664920" cy="1068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b="1" dirty="0">
                <a:solidFill>
                  <a:schemeClr val="bg1"/>
                </a:solidFill>
                <a:latin typeface="Avenir Next Demi Bold" panose="020B0503020202020204" pitchFamily="34" charset="0"/>
              </a:rPr>
              <a:t>Future Study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BB2F4F-862F-A547-AEDD-CA743CF0E514}"/>
              </a:ext>
            </a:extLst>
          </p:cNvPr>
          <p:cNvSpPr/>
          <p:nvPr/>
        </p:nvSpPr>
        <p:spPr>
          <a:xfrm>
            <a:off x="7006756" y="2517113"/>
            <a:ext cx="307321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dirty="0">
                <a:solidFill>
                  <a:schemeClr val="bg1"/>
                </a:solidFill>
                <a:latin typeface="Avenir Next" panose="020B0503020202020204" pitchFamily="34" charset="0"/>
                <a:ea typeface="Lato"/>
                <a:cs typeface="Lato"/>
                <a:sym typeface="Lato"/>
              </a:rPr>
              <a:t>Existing Buildings</a:t>
            </a:r>
          </a:p>
          <a:p>
            <a:pPr lvl="0"/>
            <a:endParaRPr lang="en-GB" dirty="0">
              <a:solidFill>
                <a:schemeClr val="bg1"/>
              </a:solidFill>
              <a:latin typeface="Avenir Next" panose="020B0503020202020204" pitchFamily="34" charset="0"/>
              <a:ea typeface="Lato"/>
              <a:cs typeface="Lato"/>
              <a:sym typeface="Lato"/>
            </a:endParaRPr>
          </a:p>
          <a:p>
            <a:pPr lvl="0"/>
            <a:r>
              <a:rPr lang="en-GB" dirty="0">
                <a:solidFill>
                  <a:schemeClr val="bg1"/>
                </a:solidFill>
                <a:latin typeface="Avenir Next" panose="020B0503020202020204" pitchFamily="34" charset="0"/>
                <a:ea typeface="Lato"/>
                <a:cs typeface="Lato"/>
                <a:sym typeface="Lato"/>
              </a:rPr>
              <a:t>Architectural characteristics</a:t>
            </a:r>
          </a:p>
        </p:txBody>
      </p:sp>
      <p:pic>
        <p:nvPicPr>
          <p:cNvPr id="6" name="Picture 5" descr="A tall building in a city&#10;&#10;Description automatically generated">
            <a:extLst>
              <a:ext uri="{FF2B5EF4-FFF2-40B4-BE49-F238E27FC236}">
                <a16:creationId xmlns:a16="http://schemas.microsoft.com/office/drawing/2014/main" id="{F437FA73-EBF7-E443-B18A-DEBF16F1E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3" y="11443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B66A4-077C-904D-9E59-7E328F464C91}"/>
              </a:ext>
            </a:extLst>
          </p:cNvPr>
          <p:cNvSpPr txBox="1">
            <a:spLocks/>
          </p:cNvSpPr>
          <p:nvPr/>
        </p:nvSpPr>
        <p:spPr>
          <a:xfrm>
            <a:off x="7608428" y="267367"/>
            <a:ext cx="3664920" cy="1068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b="1" dirty="0">
                <a:solidFill>
                  <a:schemeClr val="bg1"/>
                </a:solidFill>
                <a:latin typeface="Avenir Next" panose="020B0503020202020204" pitchFamily="34" charset="0"/>
              </a:rPr>
              <a:t>Contact Info</a:t>
            </a:r>
          </a:p>
        </p:txBody>
      </p:sp>
      <p:pic>
        <p:nvPicPr>
          <p:cNvPr id="3" name="Google Shape;321;p32">
            <a:extLst>
              <a:ext uri="{FF2B5EF4-FFF2-40B4-BE49-F238E27FC236}">
                <a16:creationId xmlns:a16="http://schemas.microsoft.com/office/drawing/2014/main" id="{6EA1080A-36E1-B347-B4FF-8CA5E30A00F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800" t="5930" r="22286" b="20300"/>
          <a:stretch/>
        </p:blipFill>
        <p:spPr>
          <a:xfrm>
            <a:off x="945201" y="1379648"/>
            <a:ext cx="3337432" cy="327044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23;p32">
            <a:extLst>
              <a:ext uri="{FF2B5EF4-FFF2-40B4-BE49-F238E27FC236}">
                <a16:creationId xmlns:a16="http://schemas.microsoft.com/office/drawing/2014/main" id="{DE0AD5EA-C6F7-1843-8511-BB13A798B6A5}"/>
              </a:ext>
            </a:extLst>
          </p:cNvPr>
          <p:cNvSpPr txBox="1"/>
          <p:nvPr/>
        </p:nvSpPr>
        <p:spPr>
          <a:xfrm>
            <a:off x="881008" y="4726424"/>
            <a:ext cx="4745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  <a:ea typeface="Lato"/>
                <a:cs typeface="Lato"/>
                <a:sym typeface="Lato"/>
              </a:rPr>
              <a:t>Clair Marie Wholean</a:t>
            </a:r>
            <a:endParaRPr sz="2000" dirty="0">
              <a:solidFill>
                <a:schemeClr val="bg1"/>
              </a:solidFill>
              <a:latin typeface="Avenir Next" panose="020B0503020202020204" pitchFamily="34" charset="0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u="sng" dirty="0">
                <a:solidFill>
                  <a:schemeClr val="bg1"/>
                </a:solidFill>
                <a:latin typeface="Avenir Next" panose="020B0503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   </a:t>
            </a:r>
            <a:endParaRPr sz="2000" dirty="0">
              <a:solidFill>
                <a:schemeClr val="bg1"/>
              </a:solidFill>
              <a:latin typeface="Avenir Next" panose="020B0503020202020204" pitchFamily="34" charset="0"/>
              <a:ea typeface="Lato"/>
              <a:cs typeface="Lato"/>
              <a:sym typeface="Lato"/>
            </a:endParaRPr>
          </a:p>
        </p:txBody>
      </p:sp>
      <p:sp>
        <p:nvSpPr>
          <p:cNvPr id="7" name="Google Shape;329;p32">
            <a:extLst>
              <a:ext uri="{FF2B5EF4-FFF2-40B4-BE49-F238E27FC236}">
                <a16:creationId xmlns:a16="http://schemas.microsoft.com/office/drawing/2014/main" id="{0E4FD337-908E-5B4C-B8C3-AF80B262C349}"/>
              </a:ext>
            </a:extLst>
          </p:cNvPr>
          <p:cNvSpPr txBox="1"/>
          <p:nvPr/>
        </p:nvSpPr>
        <p:spPr>
          <a:xfrm>
            <a:off x="881008" y="5663018"/>
            <a:ext cx="2916855" cy="459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chemeClr val="bg1"/>
                </a:solidFill>
                <a:latin typeface="Avenir Next" panose="020B0503020202020204" pitchFamily="34" charset="0"/>
              </a:rPr>
              <a:t>cw@archneura.com</a:t>
            </a:r>
            <a:endParaRPr sz="2000" dirty="0">
              <a:solidFill>
                <a:schemeClr val="bg1"/>
              </a:solidFill>
              <a:latin typeface="Avenir Next" panose="020B0503020202020204" pitchFamily="34" charset="0"/>
              <a:ea typeface="Lato"/>
              <a:cs typeface="Lato"/>
              <a:sym typeface="Lato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08A211-4924-D346-88EF-B6E0ED9A103C}"/>
              </a:ext>
            </a:extLst>
          </p:cNvPr>
          <p:cNvSpPr/>
          <p:nvPr/>
        </p:nvSpPr>
        <p:spPr>
          <a:xfrm>
            <a:off x="881008" y="5293686"/>
            <a:ext cx="4907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dirty="0">
                <a:solidFill>
                  <a:schemeClr val="bg1"/>
                </a:solidFill>
                <a:latin typeface="Avenir Next" panose="020B0503020202020204" pitchFamily="34" charset="0"/>
                <a:ea typeface="Lato"/>
                <a:cs typeface="Lato"/>
                <a:sym typeface="Lato"/>
              </a:rPr>
              <a:t>Founder of Archneura &amp; Registered Architect</a:t>
            </a:r>
          </a:p>
        </p:txBody>
      </p:sp>
    </p:spTree>
    <p:extLst>
      <p:ext uri="{BB962C8B-B14F-4D97-AF65-F5344CB8AC3E}">
        <p14:creationId xmlns:p14="http://schemas.microsoft.com/office/powerpoint/2010/main" val="1784995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B66A4-077C-904D-9E59-7E328F464C91}"/>
              </a:ext>
            </a:extLst>
          </p:cNvPr>
          <p:cNvSpPr txBox="1">
            <a:spLocks/>
          </p:cNvSpPr>
          <p:nvPr/>
        </p:nvSpPr>
        <p:spPr>
          <a:xfrm>
            <a:off x="7608428" y="267367"/>
            <a:ext cx="3664920" cy="1068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b="1" dirty="0">
                <a:solidFill>
                  <a:schemeClr val="bg1"/>
                </a:solidFill>
                <a:latin typeface="Avenir Next Demi Bold" panose="020B0503020202020204" pitchFamily="34" charset="0"/>
              </a:rPr>
              <a:t>Problem</a:t>
            </a:r>
          </a:p>
        </p:txBody>
      </p:sp>
      <p:pic>
        <p:nvPicPr>
          <p:cNvPr id="9" name="Picture 8" descr="A tall building with smoke coming out of it&#10;&#10;Description automatically generated">
            <a:extLst>
              <a:ext uri="{FF2B5EF4-FFF2-40B4-BE49-F238E27FC236}">
                <a16:creationId xmlns:a16="http://schemas.microsoft.com/office/drawing/2014/main" id="{62D64876-6EF4-F44B-A600-4E9C04F7EB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65"/>
          <a:stretch/>
        </p:blipFill>
        <p:spPr>
          <a:xfrm>
            <a:off x="-1" y="17362"/>
            <a:ext cx="4583573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2A613DF-3793-2F46-A4D1-9D609B8F024D}"/>
              </a:ext>
            </a:extLst>
          </p:cNvPr>
          <p:cNvSpPr/>
          <p:nvPr/>
        </p:nvSpPr>
        <p:spPr>
          <a:xfrm>
            <a:off x="223991" y="267367"/>
            <a:ext cx="2412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dirty="0">
                <a:solidFill>
                  <a:schemeClr val="bg1"/>
                </a:solidFill>
                <a:latin typeface="Avenir Next" panose="020B0503020202020204" pitchFamily="34" charset="0"/>
                <a:ea typeface="Lato"/>
                <a:cs typeface="Lato"/>
                <a:sym typeface="Lato"/>
              </a:rPr>
              <a:t>Disposable Buildings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099A247-72BA-6243-9A70-4EAED4D6B01D}"/>
              </a:ext>
            </a:extLst>
          </p:cNvPr>
          <p:cNvGrpSpPr/>
          <p:nvPr/>
        </p:nvGrpSpPr>
        <p:grpSpPr>
          <a:xfrm>
            <a:off x="5330356" y="2850794"/>
            <a:ext cx="6661016" cy="1849881"/>
            <a:chOff x="5284058" y="3244333"/>
            <a:chExt cx="6661016" cy="184988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0FC58D-9FDB-DC48-87D7-6D4873E5D3A8}"/>
                </a:ext>
              </a:extLst>
            </p:cNvPr>
            <p:cNvSpPr/>
            <p:nvPr/>
          </p:nvSpPr>
          <p:spPr>
            <a:xfrm>
              <a:off x="5284058" y="3244333"/>
              <a:ext cx="435765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GB" dirty="0">
                  <a:solidFill>
                    <a:schemeClr val="bg1"/>
                  </a:solidFill>
                  <a:latin typeface="Avenir Next" panose="020B0503020202020204" pitchFamily="34" charset="0"/>
                  <a:ea typeface="Lato"/>
                  <a:cs typeface="Lato"/>
                  <a:sym typeface="Lato"/>
                </a:rPr>
                <a:t>PWC forecasts that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A088177-80C8-854E-9E92-4217E6B98BFA}"/>
                </a:ext>
              </a:extLst>
            </p:cNvPr>
            <p:cNvSpPr/>
            <p:nvPr/>
          </p:nvSpPr>
          <p:spPr>
            <a:xfrm>
              <a:off x="5849074" y="3649071"/>
              <a:ext cx="6096000" cy="95410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GB" sz="2800" b="1" i="1" dirty="0">
                  <a:solidFill>
                    <a:schemeClr val="bg1"/>
                  </a:solidFill>
                  <a:latin typeface="Athelas" panose="02000503000000020003" pitchFamily="2" charset="77"/>
                  <a:ea typeface="Lato"/>
                  <a:cs typeface="Angsana New" panose="02020603050405020304" pitchFamily="18" charset="-34"/>
                  <a:sym typeface="Lato"/>
                </a:rPr>
                <a:t>the volume of construction output will grow by 85%</a:t>
              </a:r>
              <a:endParaRPr lang="en-US" sz="2800" b="1" i="1" dirty="0">
                <a:latin typeface="Athelas" panose="02000503000000020003" pitchFamily="2" charset="77"/>
                <a:cs typeface="Angsana New" panose="02020603050405020304" pitchFamily="18" charset="-34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89A53D-1926-504B-9B3F-0012F5A106EB}"/>
                </a:ext>
              </a:extLst>
            </p:cNvPr>
            <p:cNvSpPr/>
            <p:nvPr/>
          </p:nvSpPr>
          <p:spPr>
            <a:xfrm>
              <a:off x="6884600" y="4724882"/>
              <a:ext cx="40249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Avenir Next" panose="020B0503020202020204" pitchFamily="34" charset="0"/>
                  <a:ea typeface="Lato"/>
                  <a:cs typeface="Lato"/>
                  <a:sym typeface="Lato"/>
                </a:rPr>
                <a:t> to $15.5 trillion worldwide by 2030.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68706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B66A4-077C-904D-9E59-7E328F464C91}"/>
              </a:ext>
            </a:extLst>
          </p:cNvPr>
          <p:cNvSpPr txBox="1">
            <a:spLocks/>
          </p:cNvSpPr>
          <p:nvPr/>
        </p:nvSpPr>
        <p:spPr>
          <a:xfrm>
            <a:off x="7608428" y="267367"/>
            <a:ext cx="3664920" cy="1068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b="1" dirty="0">
                <a:solidFill>
                  <a:schemeClr val="bg1"/>
                </a:solidFill>
                <a:latin typeface="Avenir Next Demi Bold" panose="020B0503020202020204" pitchFamily="34" charset="0"/>
              </a:rPr>
              <a:t>Customer Profile</a:t>
            </a:r>
          </a:p>
        </p:txBody>
      </p:sp>
      <p:pic>
        <p:nvPicPr>
          <p:cNvPr id="3" name="Picture 2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CFB326B6-DB71-D949-9ED0-7B38558DC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4583575" cy="68753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A9B535-574B-E54E-9FB9-F4BBB8DCB8A0}"/>
              </a:ext>
            </a:extLst>
          </p:cNvPr>
          <p:cNvSpPr/>
          <p:nvPr/>
        </p:nvSpPr>
        <p:spPr>
          <a:xfrm>
            <a:off x="5154807" y="1856005"/>
            <a:ext cx="3801490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  <a:ea typeface="Lato"/>
                <a:cs typeface="Lato"/>
                <a:sym typeface="Lato"/>
              </a:rPr>
              <a:t>Large Real Estate Corporations</a:t>
            </a:r>
          </a:p>
          <a:p>
            <a:pPr lvl="0"/>
            <a:endParaRPr lang="en-GB" sz="2000" dirty="0">
              <a:solidFill>
                <a:schemeClr val="bg1"/>
              </a:solidFill>
              <a:latin typeface="Avenir Next" panose="020B0503020202020204" pitchFamily="34" charset="0"/>
              <a:ea typeface="Lato"/>
              <a:cs typeface="Lato"/>
              <a:sym typeface="Lato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  <a:ea typeface="Lato"/>
                <a:cs typeface="Lato"/>
                <a:sym typeface="Lato"/>
              </a:rPr>
              <a:t>CBRE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  <a:ea typeface="Lato"/>
                <a:cs typeface="Lato"/>
                <a:sym typeface="Lato"/>
              </a:rPr>
              <a:t>Co-Star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  <a:ea typeface="Lato"/>
                <a:cs typeface="Lato"/>
                <a:sym typeface="Lato"/>
              </a:rPr>
              <a:t>The Related Company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  <a:ea typeface="Lato"/>
                <a:cs typeface="Lato"/>
                <a:sym typeface="Lato"/>
              </a:rPr>
              <a:t>JLL</a:t>
            </a:r>
          </a:p>
        </p:txBody>
      </p:sp>
    </p:spTree>
    <p:extLst>
      <p:ext uri="{BB962C8B-B14F-4D97-AF65-F5344CB8AC3E}">
        <p14:creationId xmlns:p14="http://schemas.microsoft.com/office/powerpoint/2010/main" val="3884762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B66A4-077C-904D-9E59-7E328F464C91}"/>
              </a:ext>
            </a:extLst>
          </p:cNvPr>
          <p:cNvSpPr txBox="1">
            <a:spLocks/>
          </p:cNvSpPr>
          <p:nvPr/>
        </p:nvSpPr>
        <p:spPr>
          <a:xfrm>
            <a:off x="7608428" y="267367"/>
            <a:ext cx="3664920" cy="1068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b="1" dirty="0">
                <a:solidFill>
                  <a:schemeClr val="bg1"/>
                </a:solidFill>
                <a:latin typeface="Avenir Next Demi Bold" panose="020B0503020202020204" pitchFamily="34" charset="0"/>
              </a:rPr>
              <a:t>Customer Profile</a:t>
            </a:r>
          </a:p>
        </p:txBody>
      </p:sp>
      <p:pic>
        <p:nvPicPr>
          <p:cNvPr id="8" name="Picture 7" descr="A large building in the background&#10;&#10;Description automatically generated">
            <a:extLst>
              <a:ext uri="{FF2B5EF4-FFF2-40B4-BE49-F238E27FC236}">
                <a16:creationId xmlns:a16="http://schemas.microsoft.com/office/drawing/2014/main" id="{38412831-C5C3-4340-968D-ED04623A6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86"/>
          <a:stretch/>
        </p:blipFill>
        <p:spPr>
          <a:xfrm>
            <a:off x="11604" y="17362"/>
            <a:ext cx="4571970" cy="6840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8C9CA5-1BB7-6D4F-BB92-399E885668F3}"/>
              </a:ext>
            </a:extLst>
          </p:cNvPr>
          <p:cNvSpPr/>
          <p:nvPr/>
        </p:nvSpPr>
        <p:spPr>
          <a:xfrm>
            <a:off x="5154807" y="1856005"/>
            <a:ext cx="2812180" cy="1908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  <a:ea typeface="Lato"/>
                <a:cs typeface="Lato"/>
                <a:sym typeface="Lato"/>
              </a:rPr>
              <a:t>Government Agencies</a:t>
            </a:r>
          </a:p>
          <a:p>
            <a:pPr lvl="0"/>
            <a:endParaRPr lang="en-GB" sz="2000" dirty="0">
              <a:solidFill>
                <a:schemeClr val="bg1"/>
              </a:solidFill>
              <a:latin typeface="Avenir Next" panose="020B0503020202020204" pitchFamily="34" charset="0"/>
              <a:ea typeface="Lato"/>
              <a:cs typeface="Lato"/>
              <a:sym typeface="Lato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  <a:ea typeface="Lato"/>
                <a:cs typeface="Lato"/>
                <a:sym typeface="Lato"/>
              </a:rPr>
              <a:t>HUD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  <a:ea typeface="Lato"/>
                <a:cs typeface="Lato"/>
                <a:sym typeface="Lato"/>
              </a:rPr>
              <a:t>USACE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  <a:ea typeface="Lato"/>
                <a:cs typeface="Lato"/>
                <a:sym typeface="Lato"/>
              </a:rPr>
              <a:t>NAVFAC</a:t>
            </a:r>
          </a:p>
          <a:p>
            <a:pPr lvl="0"/>
            <a:endParaRPr lang="en-GB" dirty="0">
              <a:solidFill>
                <a:schemeClr val="bg1"/>
              </a:solidFill>
              <a:latin typeface="Avenir Next" panose="020B0503020202020204" pitchFamily="34" charset="0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916808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B66A4-077C-904D-9E59-7E328F464C91}"/>
              </a:ext>
            </a:extLst>
          </p:cNvPr>
          <p:cNvSpPr txBox="1">
            <a:spLocks/>
          </p:cNvSpPr>
          <p:nvPr/>
        </p:nvSpPr>
        <p:spPr>
          <a:xfrm>
            <a:off x="7608428" y="267367"/>
            <a:ext cx="3664920" cy="1068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b="1" dirty="0">
                <a:solidFill>
                  <a:schemeClr val="bg1"/>
                </a:solidFill>
                <a:latin typeface="Avenir Next Demi Bold" panose="020B0503020202020204" pitchFamily="34" charset="0"/>
              </a:rPr>
              <a:t>Data</a:t>
            </a:r>
          </a:p>
        </p:txBody>
      </p:sp>
      <p:pic>
        <p:nvPicPr>
          <p:cNvPr id="7" name="Picture 6" descr="A picture containing dark, sitting, table, apple&#10;&#10;Description automatically generated">
            <a:extLst>
              <a:ext uri="{FF2B5EF4-FFF2-40B4-BE49-F238E27FC236}">
                <a16:creationId xmlns:a16="http://schemas.microsoft.com/office/drawing/2014/main" id="{29B8DBF3-3982-924A-B308-BD71F7C878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72"/>
          <a:stretch/>
        </p:blipFill>
        <p:spPr>
          <a:xfrm>
            <a:off x="625031" y="2005798"/>
            <a:ext cx="3958542" cy="28464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95D99FD-33A6-D44C-8C43-20B217E26DCD}"/>
              </a:ext>
            </a:extLst>
          </p:cNvPr>
          <p:cNvSpPr/>
          <p:nvPr/>
        </p:nvSpPr>
        <p:spPr>
          <a:xfrm>
            <a:off x="5154807" y="1856005"/>
            <a:ext cx="3100529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  <a:ea typeface="Lato"/>
                <a:cs typeface="Lato"/>
                <a:sym typeface="Lato"/>
              </a:rPr>
              <a:t>3,500 tax lots </a:t>
            </a:r>
          </a:p>
          <a:p>
            <a:pPr lvl="0"/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  <a:ea typeface="Lato"/>
                <a:cs typeface="Lato"/>
                <a:sym typeface="Lato"/>
              </a:rPr>
              <a:t>Demolished buildings</a:t>
            </a:r>
          </a:p>
          <a:p>
            <a:pPr lvl="0"/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  <a:ea typeface="Lato"/>
                <a:cs typeface="Lato"/>
                <a:sym typeface="Lato"/>
              </a:rPr>
              <a:t>Commercial only</a:t>
            </a:r>
          </a:p>
          <a:p>
            <a:pPr lvl="0"/>
            <a:r>
              <a:rPr lang="en-GB" sz="2000" dirty="0">
                <a:solidFill>
                  <a:schemeClr val="bg1"/>
                </a:solidFill>
                <a:latin typeface="Avenir Next" panose="020B0503020202020204" pitchFamily="34" charset="0"/>
                <a:ea typeface="Lato"/>
                <a:cs typeface="Lato"/>
                <a:sym typeface="Lato"/>
              </a:rPr>
              <a:t>Constructed 1800 - 2017</a:t>
            </a:r>
          </a:p>
          <a:p>
            <a:pPr lvl="0"/>
            <a:endParaRPr lang="en-GB" sz="2000" dirty="0">
              <a:solidFill>
                <a:schemeClr val="bg1"/>
              </a:solidFill>
              <a:latin typeface="Avenir Next" panose="020B0503020202020204" pitchFamily="34" charset="0"/>
              <a:ea typeface="Lato"/>
              <a:cs typeface="Lato"/>
              <a:sym typeface="Lato"/>
            </a:endParaRPr>
          </a:p>
          <a:p>
            <a:pPr lvl="0"/>
            <a:endParaRPr lang="en-GB" sz="2000" dirty="0">
              <a:solidFill>
                <a:schemeClr val="bg1"/>
              </a:solidFill>
              <a:latin typeface="Avenir Next" panose="020B0503020202020204" pitchFamily="34" charset="0"/>
              <a:ea typeface="Lato"/>
              <a:cs typeface="Lato"/>
              <a:sym typeface="Lato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C474D9-4188-3945-A9FA-79497B733505}"/>
              </a:ext>
            </a:extLst>
          </p:cNvPr>
          <p:cNvSpPr/>
          <p:nvPr/>
        </p:nvSpPr>
        <p:spPr>
          <a:xfrm>
            <a:off x="5154807" y="4055480"/>
            <a:ext cx="16457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venir Next" panose="020B0503020202020204" pitchFamily="34" charset="0"/>
              </a:rPr>
              <a:t>PLUTO</a:t>
            </a:r>
            <a:endParaRPr lang="en-US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590999-ED49-D843-B741-4BD39CAA05A9}"/>
              </a:ext>
            </a:extLst>
          </p:cNvPr>
          <p:cNvSpPr/>
          <p:nvPr/>
        </p:nvSpPr>
        <p:spPr>
          <a:xfrm>
            <a:off x="7608428" y="4055480"/>
            <a:ext cx="27388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venir Next" panose="020B0503020202020204" pitchFamily="34" charset="0"/>
              </a:rPr>
              <a:t>NYC</a:t>
            </a:r>
            <a:r>
              <a:rPr lang="en-US" sz="20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Avenir Next" panose="020B0503020202020204" pitchFamily="34" charset="0"/>
              </a:rPr>
              <a:t>Permits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712F77-CF05-5B4A-A45B-124096757D21}"/>
              </a:ext>
            </a:extLst>
          </p:cNvPr>
          <p:cNvSpPr/>
          <p:nvPr/>
        </p:nvSpPr>
        <p:spPr>
          <a:xfrm>
            <a:off x="6902358" y="4055480"/>
            <a:ext cx="4892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+</a:t>
            </a:r>
            <a:endParaRPr lang="en-US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016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picture containing light&#10;&#10;Description automatically generated">
            <a:extLst>
              <a:ext uri="{FF2B5EF4-FFF2-40B4-BE49-F238E27FC236}">
                <a16:creationId xmlns:a16="http://schemas.microsoft.com/office/drawing/2014/main" id="{3CC3E943-0C04-9841-BC7E-22E595977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335" y="1896381"/>
            <a:ext cx="6932204" cy="40635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DB66A4-077C-904D-9E59-7E328F464C91}"/>
              </a:ext>
            </a:extLst>
          </p:cNvPr>
          <p:cNvSpPr txBox="1">
            <a:spLocks/>
          </p:cNvSpPr>
          <p:nvPr/>
        </p:nvSpPr>
        <p:spPr>
          <a:xfrm>
            <a:off x="7608428" y="267367"/>
            <a:ext cx="3664920" cy="1068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b="1" dirty="0">
                <a:solidFill>
                  <a:schemeClr val="bg1"/>
                </a:solidFill>
                <a:latin typeface="Avenir Next Demi Bold" panose="020B0503020202020204" pitchFamily="34" charset="0"/>
              </a:rPr>
              <a:t>Analysis</a:t>
            </a:r>
          </a:p>
        </p:txBody>
      </p:sp>
      <p:pic>
        <p:nvPicPr>
          <p:cNvPr id="3" name="Picture 2" descr="A view of a city at night&#10;&#10;Description automatically generated">
            <a:extLst>
              <a:ext uri="{FF2B5EF4-FFF2-40B4-BE49-F238E27FC236}">
                <a16:creationId xmlns:a16="http://schemas.microsoft.com/office/drawing/2014/main" id="{EB865C2F-9A13-3747-8522-A2C25BC63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3" y="0"/>
            <a:ext cx="4572000" cy="685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462EBD-BB44-A946-94C8-16AFCB89D41F}"/>
              </a:ext>
            </a:extLst>
          </p:cNvPr>
          <p:cNvCxnSpPr>
            <a:cxnSpLocks/>
          </p:cNvCxnSpPr>
          <p:nvPr/>
        </p:nvCxnSpPr>
        <p:spPr>
          <a:xfrm flipV="1">
            <a:off x="7239720" y="3074646"/>
            <a:ext cx="0" cy="2355195"/>
          </a:xfrm>
          <a:prstGeom prst="line">
            <a:avLst/>
          </a:prstGeom>
          <a:ln w="1587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6A8127A-CFC3-704A-8137-B4402D9E91F9}"/>
              </a:ext>
            </a:extLst>
          </p:cNvPr>
          <p:cNvSpPr txBox="1"/>
          <p:nvPr/>
        </p:nvSpPr>
        <p:spPr>
          <a:xfrm>
            <a:off x="7787285" y="2936146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Median, 43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AF3342-CE3D-3543-A9B3-D8C2BF2DB783}"/>
              </a:ext>
            </a:extLst>
          </p:cNvPr>
          <p:cNvCxnSpPr>
            <a:cxnSpLocks/>
          </p:cNvCxnSpPr>
          <p:nvPr/>
        </p:nvCxnSpPr>
        <p:spPr>
          <a:xfrm flipH="1" flipV="1">
            <a:off x="7237113" y="3074646"/>
            <a:ext cx="550172" cy="1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45941FF-EAFE-2842-A05D-65709C748357}"/>
              </a:ext>
            </a:extLst>
          </p:cNvPr>
          <p:cNvCxnSpPr>
            <a:cxnSpLocks/>
          </p:cNvCxnSpPr>
          <p:nvPr/>
        </p:nvCxnSpPr>
        <p:spPr>
          <a:xfrm flipV="1">
            <a:off x="7434182" y="4286774"/>
            <a:ext cx="0" cy="1143066"/>
          </a:xfrm>
          <a:prstGeom prst="line">
            <a:avLst/>
          </a:prstGeom>
          <a:ln w="1587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238EE14-13C6-624F-A657-D67B7773B3B0}"/>
              </a:ext>
            </a:extLst>
          </p:cNvPr>
          <p:cNvSpPr txBox="1"/>
          <p:nvPr/>
        </p:nvSpPr>
        <p:spPr>
          <a:xfrm>
            <a:off x="7984354" y="4082487"/>
            <a:ext cx="813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venir Next" panose="020B0503020202020204" pitchFamily="34" charset="0"/>
              </a:rPr>
              <a:t>Mean,</a:t>
            </a:r>
            <a:r>
              <a:rPr lang="en-US" sz="1200" dirty="0">
                <a:solidFill>
                  <a:schemeClr val="bg1"/>
                </a:solidFill>
              </a:rPr>
              <a:t> 51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B55D586-9A43-5745-BD4E-80228BA4AFFF}"/>
              </a:ext>
            </a:extLst>
          </p:cNvPr>
          <p:cNvCxnSpPr>
            <a:stCxn id="22" idx="1"/>
          </p:cNvCxnSpPr>
          <p:nvPr/>
        </p:nvCxnSpPr>
        <p:spPr>
          <a:xfrm flipH="1">
            <a:off x="7434182" y="4220987"/>
            <a:ext cx="550172" cy="0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332090B-EFA2-4348-83D0-CDE519687E05}"/>
              </a:ext>
            </a:extLst>
          </p:cNvPr>
          <p:cNvCxnSpPr>
            <a:cxnSpLocks/>
          </p:cNvCxnSpPr>
          <p:nvPr/>
        </p:nvCxnSpPr>
        <p:spPr>
          <a:xfrm flipV="1">
            <a:off x="8024595" y="4514850"/>
            <a:ext cx="0" cy="910218"/>
          </a:xfrm>
          <a:prstGeom prst="line">
            <a:avLst/>
          </a:prstGeom>
          <a:ln w="1587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214E6B9-9BD8-394B-B964-4778584B1EFA}"/>
              </a:ext>
            </a:extLst>
          </p:cNvPr>
          <p:cNvSpPr txBox="1"/>
          <p:nvPr/>
        </p:nvSpPr>
        <p:spPr>
          <a:xfrm>
            <a:off x="9324067" y="4371623"/>
            <a:ext cx="14621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venir Next" panose="020B0503020202020204" pitchFamily="34" charset="0"/>
              </a:rPr>
              <a:t>Upper quartile, 75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0318F7B-03B3-C343-957B-3AFCD9E12BA4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024595" y="4510123"/>
            <a:ext cx="1299472" cy="0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9E91BAF-A352-3C44-AA7A-E253496E6EB0}"/>
              </a:ext>
            </a:extLst>
          </p:cNvPr>
          <p:cNvCxnSpPr>
            <a:cxnSpLocks/>
          </p:cNvCxnSpPr>
          <p:nvPr/>
        </p:nvCxnSpPr>
        <p:spPr>
          <a:xfrm flipV="1">
            <a:off x="6964634" y="2638158"/>
            <a:ext cx="0" cy="2786910"/>
          </a:xfrm>
          <a:prstGeom prst="line">
            <a:avLst/>
          </a:prstGeom>
          <a:ln w="1587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1F8B2F9-C85D-5041-A431-348335C7461D}"/>
              </a:ext>
            </a:extLst>
          </p:cNvPr>
          <p:cNvSpPr txBox="1"/>
          <p:nvPr/>
        </p:nvSpPr>
        <p:spPr>
          <a:xfrm>
            <a:off x="7512199" y="2499657"/>
            <a:ext cx="14818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venir Next" panose="020B0503020202020204" pitchFamily="34" charset="0"/>
              </a:rPr>
              <a:t>Lower quartile, 31 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5A3A7BF-4D7D-D041-8B64-3B858B8EA25F}"/>
              </a:ext>
            </a:extLst>
          </p:cNvPr>
          <p:cNvCxnSpPr>
            <a:cxnSpLocks/>
          </p:cNvCxnSpPr>
          <p:nvPr/>
        </p:nvCxnSpPr>
        <p:spPr>
          <a:xfrm flipH="1" flipV="1">
            <a:off x="6962027" y="2638157"/>
            <a:ext cx="550172" cy="1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355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monitor, screen&#10;&#10;Description automatically generated">
            <a:extLst>
              <a:ext uri="{FF2B5EF4-FFF2-40B4-BE49-F238E27FC236}">
                <a16:creationId xmlns:a16="http://schemas.microsoft.com/office/drawing/2014/main" id="{0206E36A-66F0-D347-84CD-5B9EB958E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582" y="951927"/>
            <a:ext cx="8952135" cy="530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447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348E0E-FF24-1F46-8230-47D8A6D7A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561" y="1057540"/>
            <a:ext cx="10019071" cy="489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71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AC197C-AA80-9B45-92F1-905296DF26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8" t="18064" r="25145" b="39928"/>
          <a:stretch/>
        </p:blipFill>
        <p:spPr>
          <a:xfrm>
            <a:off x="2949677" y="0"/>
            <a:ext cx="6292646" cy="2880852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195C8E-DEF7-2247-BA1B-CA9D52CA99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16" t="-1" b="30649"/>
          <a:stretch/>
        </p:blipFill>
        <p:spPr>
          <a:xfrm>
            <a:off x="5048596" y="3375537"/>
            <a:ext cx="2662148" cy="2349161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0EF654F3-CF4F-254A-BE68-478B05DBC1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22" r="20699" b="28548"/>
          <a:stretch/>
        </p:blipFill>
        <p:spPr>
          <a:xfrm>
            <a:off x="8888841" y="2981634"/>
            <a:ext cx="2743200" cy="2880852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C5970A-EC45-534B-BC18-6A0142D755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871" r="19664" b="28317"/>
          <a:stretch/>
        </p:blipFill>
        <p:spPr>
          <a:xfrm>
            <a:off x="1215483" y="2981633"/>
            <a:ext cx="2620537" cy="27946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2656F6-AF04-CC44-A8A2-0EF61A31DD6F}"/>
              </a:ext>
            </a:extLst>
          </p:cNvPr>
          <p:cNvSpPr txBox="1"/>
          <p:nvPr/>
        </p:nvSpPr>
        <p:spPr>
          <a:xfrm>
            <a:off x="1819373" y="6052008"/>
            <a:ext cx="1451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Inside Lot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5940D5-00E2-9740-B3E6-B91995D458F0}"/>
              </a:ext>
            </a:extLst>
          </p:cNvPr>
          <p:cNvSpPr txBox="1"/>
          <p:nvPr/>
        </p:nvSpPr>
        <p:spPr>
          <a:xfrm>
            <a:off x="5799055" y="6053579"/>
            <a:ext cx="1451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Corner Lot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69E62D-8ED5-F444-BB17-504D1AA0928F}"/>
              </a:ext>
            </a:extLst>
          </p:cNvPr>
          <p:cNvSpPr txBox="1"/>
          <p:nvPr/>
        </p:nvSpPr>
        <p:spPr>
          <a:xfrm>
            <a:off x="9534577" y="6052008"/>
            <a:ext cx="1451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Through Lot</a:t>
            </a:r>
          </a:p>
        </p:txBody>
      </p:sp>
    </p:spTree>
    <p:extLst>
      <p:ext uri="{BB962C8B-B14F-4D97-AF65-F5344CB8AC3E}">
        <p14:creationId xmlns:p14="http://schemas.microsoft.com/office/powerpoint/2010/main" val="575892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914</TotalTime>
  <Words>180</Words>
  <Application>Microsoft Macintosh PowerPoint</Application>
  <PresentationFormat>Widescreen</PresentationFormat>
  <Paragraphs>60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Arial Black</vt:lpstr>
      <vt:lpstr>Athelas</vt:lpstr>
      <vt:lpstr>Avenir Next</vt:lpstr>
      <vt:lpstr>Avenir Next Demi Bold</vt:lpstr>
      <vt:lpstr>Calibri</vt:lpstr>
      <vt:lpstr>Calibri Light</vt:lpstr>
      <vt:lpstr>Office Theme</vt:lpstr>
      <vt:lpstr>Building Life Span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Life Span Prediction</dc:title>
  <dc:creator>Clair Marie Wholean</dc:creator>
  <cp:lastModifiedBy>Clair Marie Wholean</cp:lastModifiedBy>
  <cp:revision>38</cp:revision>
  <dcterms:created xsi:type="dcterms:W3CDTF">2020-09-01T12:31:21Z</dcterms:created>
  <dcterms:modified xsi:type="dcterms:W3CDTF">2020-09-02T22:00:25Z</dcterms:modified>
</cp:coreProperties>
</file>